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60545-253A-49FF-9043-13534489A8B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69A08-2657-4E70-8E6F-46F592BC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7F1485-727D-4532-BE46-906917E8DB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68752-0C5B-4B73-8E0A-5517FA8589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5EB66-6624-4144-8FFB-5D2A619987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AE44A-C6B5-4804-A17E-E67D951B40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B75870-5302-43D2-B108-81804E38FB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E3521-F399-4253-9CD1-EAB43FACD1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F71991-3AD9-470D-9909-3252AA00F9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9F2144-D338-4748-B6C3-0B3647CAB9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8D9E64-6D85-43AF-886A-C2B49DE0DF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1C3BB-5536-45DD-B6FA-A1A410047F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E9DB7-3DA7-4B7B-B579-7FDE002017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27F23D-4386-426A-81D6-972BF274B0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F5A0F-C7F8-491F-98FB-92C604D14E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E39DBB-EF18-49BE-8972-1BD4970437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3A8DEE-A6AC-40A6-BF74-1299CE9A57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DA9C73-D60C-40C6-A922-A6963364C4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0DE36-1641-4B84-8006-5E6D95CCE5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184CD-8452-436E-87AC-F07211FA3F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3F3ACD-59CD-4709-8F1A-7CD015A8C03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52B6E3-1D24-4783-BD10-28B88C5D71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324600" cy="39624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AORTIC ANEURYSM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99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467600" cy="4191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i="1" dirty="0" smtClean="0"/>
              <a:t>Planning</a:t>
            </a:r>
          </a:p>
          <a:p>
            <a:pPr eaLnBrk="1" hangingPunct="1"/>
            <a:r>
              <a:rPr lang="en-US" dirty="0" smtClean="0"/>
              <a:t>Overall goals include</a:t>
            </a:r>
          </a:p>
          <a:p>
            <a:pPr lvl="1" eaLnBrk="1" hangingPunct="1"/>
            <a:r>
              <a:rPr lang="en-US" sz="2400" dirty="0" smtClean="0"/>
              <a:t>Normal tissue perfusion</a:t>
            </a:r>
          </a:p>
          <a:p>
            <a:pPr lvl="1" eaLnBrk="1" hangingPunct="1"/>
            <a:r>
              <a:rPr lang="en-US" sz="2400" dirty="0" smtClean="0"/>
              <a:t>Intact motor and sensory function</a:t>
            </a:r>
          </a:p>
          <a:p>
            <a:pPr lvl="1" eaLnBrk="1" hangingPunct="1"/>
            <a:r>
              <a:rPr lang="en-US" sz="2400" dirty="0" smtClean="0"/>
              <a:t>No complications related to surgical repair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9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467600" cy="44196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Health Promotion</a:t>
            </a:r>
          </a:p>
          <a:p>
            <a:pPr lvl="1" eaLnBrk="1" hangingPunct="1"/>
            <a:r>
              <a:rPr lang="en-US" sz="2400" dirty="0" smtClean="0"/>
              <a:t>Alert for opportunities to teach health promotion to patients and their families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Encourage patient to reduce cardiovascular risk factors</a:t>
            </a:r>
          </a:p>
          <a:p>
            <a:pPr lvl="1" eaLnBrk="1" hangingPunct="1"/>
            <a:endParaRPr lang="en-US" sz="2400" dirty="0" smtClean="0"/>
          </a:p>
          <a:p>
            <a:pPr lvl="2" eaLnBrk="1" hangingPunct="1"/>
            <a:r>
              <a:rPr lang="en-US" sz="2400" dirty="0" smtClean="0"/>
              <a:t>These measure help ensure graft patency after surgery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2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ortic Aneurysm Nursing Management</a:t>
            </a:r>
            <a:endParaRPr lang="en-US" i="1" dirty="0">
              <a:solidFill>
                <a:srgbClr val="CCFF99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7848600" cy="5410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/>
              <a:t>Acute </a:t>
            </a:r>
            <a:r>
              <a:rPr lang="en-US" b="1" i="1" dirty="0"/>
              <a:t>Intervention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Patient/family teaching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Providing support for patient/family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Careful assessment of all body </a:t>
            </a:r>
            <a:r>
              <a:rPr lang="en-US" dirty="0" smtClean="0"/>
              <a:t>systems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u="sng" dirty="0" smtClean="0"/>
              <a:t>Pre-op teaching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Brief explanation of disease process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Planned surgical procedure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Pre-op routines (scheduled)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Bowel prep, NPO, shower 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Pre-op (emergent)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Fluids </a:t>
            </a:r>
          </a:p>
          <a:p>
            <a:pPr marL="822960" lvl="2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Expectations after surgery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Recovery room, tubes, drains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ICU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62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620000" cy="5410200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Acute Intervention (cont’d)</a:t>
            </a:r>
          </a:p>
          <a:p>
            <a:pPr lvl="1" eaLnBrk="1" hangingPunct="1"/>
            <a:r>
              <a:rPr lang="en-US" sz="2600" b="1" i="1" u="sng" dirty="0" smtClean="0"/>
              <a:t>Postop</a:t>
            </a:r>
          </a:p>
          <a:p>
            <a:pPr lvl="2" eaLnBrk="1" hangingPunct="1"/>
            <a:r>
              <a:rPr lang="en-US" sz="2400" b="1" i="1" dirty="0" smtClean="0"/>
              <a:t>Maintain graft patency</a:t>
            </a:r>
          </a:p>
          <a:p>
            <a:pPr lvl="3" eaLnBrk="1" hangingPunct="1"/>
            <a:r>
              <a:rPr lang="en-US" dirty="0" smtClean="0"/>
              <a:t>Normal blood pressure</a:t>
            </a:r>
          </a:p>
          <a:p>
            <a:pPr lvl="3" eaLnBrk="1" hangingPunct="1"/>
            <a:r>
              <a:rPr lang="en-US" dirty="0" smtClean="0"/>
              <a:t>CVP or PA pressure monitoring</a:t>
            </a:r>
          </a:p>
          <a:p>
            <a:pPr lvl="3" eaLnBrk="1" hangingPunct="1"/>
            <a:r>
              <a:rPr lang="en-US" dirty="0" smtClean="0"/>
              <a:t>Urinary output monitoring</a:t>
            </a:r>
          </a:p>
          <a:p>
            <a:pPr lvl="3" eaLnBrk="1" hangingPunct="1"/>
            <a:r>
              <a:rPr lang="en-US" dirty="0" smtClean="0"/>
              <a:t>Avoid severe hypertension</a:t>
            </a:r>
          </a:p>
          <a:p>
            <a:pPr lvl="3" eaLnBrk="1" hangingPunct="1"/>
            <a:endParaRPr lang="en-US" dirty="0" smtClean="0"/>
          </a:p>
          <a:p>
            <a:pPr lvl="2" eaLnBrk="1" hangingPunct="1"/>
            <a:r>
              <a:rPr lang="en-US" sz="2400" b="1" i="1" dirty="0" smtClean="0"/>
              <a:t>Cardiovascular status</a:t>
            </a:r>
          </a:p>
          <a:p>
            <a:pPr lvl="3" eaLnBrk="1" hangingPunct="1"/>
            <a:r>
              <a:rPr lang="en-US" dirty="0" smtClean="0"/>
              <a:t>Continuous ECG monitoring</a:t>
            </a:r>
          </a:p>
          <a:p>
            <a:pPr lvl="3" eaLnBrk="1" hangingPunct="1"/>
            <a:r>
              <a:rPr lang="en-US" dirty="0" smtClean="0"/>
              <a:t>Electrolyte monitoring </a:t>
            </a:r>
          </a:p>
          <a:p>
            <a:pPr lvl="3" eaLnBrk="1" hangingPunct="1"/>
            <a:r>
              <a:rPr lang="en-US" dirty="0" smtClean="0"/>
              <a:t>Arterial blood gas monitoring</a:t>
            </a:r>
          </a:p>
          <a:p>
            <a:pPr lvl="3" eaLnBrk="1" hangingPunct="1"/>
            <a:r>
              <a:rPr lang="en-US" dirty="0" smtClean="0"/>
              <a:t>Oxygen administration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3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325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7924800" cy="5410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i="1" dirty="0" smtClean="0"/>
              <a:t>Acute Intervention (cont’d)</a:t>
            </a:r>
            <a:endParaRPr lang="en-US" sz="2800" b="1" i="1" dirty="0"/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600" b="1" i="1" dirty="0" smtClean="0"/>
              <a:t>Infection</a:t>
            </a:r>
            <a:endParaRPr lang="en-US" sz="2600" b="1" i="1" dirty="0"/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Antibiotic administration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Assessment of body temperature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Monitoring of WBC 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Adequate nutrition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Observe surgical incision for signs of </a:t>
            </a:r>
            <a:r>
              <a:rPr lang="en-US" sz="2200" dirty="0" smtClean="0"/>
              <a:t>infec</a:t>
            </a:r>
            <a:r>
              <a:rPr lang="en-US" sz="2600" dirty="0" smtClean="0"/>
              <a:t>tion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600" b="1" i="1" dirty="0" smtClean="0"/>
              <a:t>Gastrointestinal status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Nasogastric tube 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Abdominal assessment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Passing of flatus is key sign of returning bowel function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Watch for manifestations of bowel ischemia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5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620000" cy="533400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300" b="1" i="1" dirty="0" smtClean="0"/>
              <a:t>Acute Intervention (cont’d)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b="1" i="1" dirty="0" smtClean="0"/>
              <a:t>Neurologic </a:t>
            </a:r>
            <a:r>
              <a:rPr lang="en-US" sz="2400" b="1" i="1" dirty="0"/>
              <a:t>status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Level of consciousness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Pupil size and response to light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Facial symmetry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Speech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Ability to move upper extremities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Quality of hand </a:t>
            </a:r>
            <a:r>
              <a:rPr lang="en-US" sz="2400" dirty="0" smtClean="0"/>
              <a:t>grasps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b="1" i="1" dirty="0" smtClean="0"/>
              <a:t>Peripheral perfusion status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Pulse assessment </a:t>
            </a:r>
          </a:p>
          <a:p>
            <a:pPr lvl="4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»"/>
              <a:defRPr/>
            </a:pPr>
            <a:r>
              <a:rPr lang="en-US" sz="2400" dirty="0" smtClean="0"/>
              <a:t>Mark pulse locations with felt-tip pen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Extremity assessment</a:t>
            </a:r>
          </a:p>
          <a:p>
            <a:pPr lvl="4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»"/>
              <a:defRPr/>
            </a:pPr>
            <a:r>
              <a:rPr lang="en-US" sz="2400" dirty="0" smtClean="0"/>
              <a:t>Temperature, color, capillary refill time, sensation and movement of extremities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5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762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rgbClr val="CCFF99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7543800" cy="4876800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Acute Intervention (cont’d)</a:t>
            </a:r>
          </a:p>
          <a:p>
            <a:pPr lvl="2" eaLnBrk="1" hangingPunct="1"/>
            <a:r>
              <a:rPr lang="en-US" b="1" i="1" dirty="0" smtClean="0"/>
              <a:t>Renal perfusion status</a:t>
            </a:r>
          </a:p>
          <a:p>
            <a:pPr lvl="3" eaLnBrk="1" hangingPunct="1"/>
            <a:r>
              <a:rPr lang="en-US" dirty="0" smtClean="0"/>
              <a:t>Urinary output</a:t>
            </a:r>
          </a:p>
          <a:p>
            <a:pPr lvl="3" eaLnBrk="1" hangingPunct="1"/>
            <a:r>
              <a:rPr lang="en-US" dirty="0" smtClean="0"/>
              <a:t>Fluid intake</a:t>
            </a:r>
          </a:p>
          <a:p>
            <a:pPr lvl="3" eaLnBrk="1" hangingPunct="1"/>
            <a:r>
              <a:rPr lang="en-US" dirty="0" smtClean="0"/>
              <a:t>Daily weight</a:t>
            </a:r>
          </a:p>
          <a:p>
            <a:pPr lvl="3" eaLnBrk="1" hangingPunct="1"/>
            <a:r>
              <a:rPr lang="en-US" dirty="0" smtClean="0"/>
              <a:t>CVP/PA pressure</a:t>
            </a:r>
          </a:p>
          <a:p>
            <a:pPr lvl="3" eaLnBrk="1" hangingPunct="1"/>
            <a:r>
              <a:rPr lang="en-US" dirty="0" smtClean="0"/>
              <a:t>Blood urea nitrogen/Creatinine</a:t>
            </a:r>
          </a:p>
          <a:p>
            <a:pPr lvl="4" eaLnBrk="1" hangingPunct="1">
              <a:buFontTx/>
              <a:buNone/>
            </a:pPr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3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rgbClr val="CCFF99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Ambulatory and Home Care</a:t>
            </a:r>
          </a:p>
          <a:p>
            <a:pPr lvl="2" eaLnBrk="1" hangingPunct="1"/>
            <a:r>
              <a:rPr lang="en-US" dirty="0" smtClean="0"/>
              <a:t>Encourage pat</a:t>
            </a:r>
            <a:r>
              <a:rPr lang="en-US" b="1" dirty="0" smtClean="0"/>
              <a:t>i</a:t>
            </a:r>
            <a:r>
              <a:rPr lang="en-US" dirty="0" smtClean="0"/>
              <a:t>ent to express concerns</a:t>
            </a:r>
          </a:p>
          <a:p>
            <a:pPr lvl="2" eaLnBrk="1" hangingPunct="1"/>
            <a:r>
              <a:rPr lang="en-US" dirty="0" smtClean="0"/>
              <a:t>Patient instructed to gradually increase activities</a:t>
            </a:r>
          </a:p>
          <a:p>
            <a:pPr lvl="2" eaLnBrk="1" hangingPunct="1"/>
            <a:r>
              <a:rPr lang="en-US" dirty="0" smtClean="0"/>
              <a:t>No heavy lifting</a:t>
            </a:r>
          </a:p>
          <a:p>
            <a:pPr lvl="2" eaLnBrk="1" hangingPunct="1"/>
            <a:r>
              <a:rPr lang="en-US" dirty="0" smtClean="0"/>
              <a:t>Educate on signs and symptoms of complications</a:t>
            </a:r>
          </a:p>
          <a:p>
            <a:pPr lvl="4" eaLnBrk="1" hangingPunct="1"/>
            <a:r>
              <a:rPr lang="en-US" sz="2000" dirty="0" smtClean="0"/>
              <a:t>Infection</a:t>
            </a:r>
          </a:p>
          <a:p>
            <a:pPr lvl="4" eaLnBrk="1" hangingPunct="1"/>
            <a:r>
              <a:rPr lang="en-US" sz="2000" dirty="0" smtClean="0"/>
              <a:t>Neurovascular changes</a:t>
            </a:r>
          </a:p>
          <a:p>
            <a:pPr lvl="4" eaLnBrk="1" hangingPunct="1">
              <a:buFontTx/>
              <a:buNone/>
            </a:pPr>
            <a:r>
              <a:rPr lang="en-US" sz="2800" dirty="0" smtClean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7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543800" cy="495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dirty="0" smtClean="0"/>
              <a:t>Evaluation</a:t>
            </a:r>
            <a:endParaRPr lang="en-US" dirty="0" smtClean="0"/>
          </a:p>
          <a:p>
            <a:pPr eaLnBrk="1" hangingPunct="1"/>
            <a:r>
              <a:rPr lang="en-US" dirty="0" smtClean="0"/>
              <a:t>Expected Outcomes</a:t>
            </a:r>
          </a:p>
          <a:p>
            <a:pPr lvl="1" eaLnBrk="1" hangingPunct="1"/>
            <a:r>
              <a:rPr lang="en-US" dirty="0" smtClean="0"/>
              <a:t>Patent arterial graft with adequate distal perfusion</a:t>
            </a:r>
          </a:p>
          <a:p>
            <a:pPr lvl="1" eaLnBrk="1" hangingPunct="1"/>
            <a:r>
              <a:rPr lang="en-US" dirty="0" smtClean="0"/>
              <a:t>Adequate urine output</a:t>
            </a:r>
          </a:p>
          <a:p>
            <a:pPr lvl="1" eaLnBrk="1" hangingPunct="1"/>
            <a:r>
              <a:rPr lang="en-US" dirty="0" smtClean="0"/>
              <a:t>Normal body temperature</a:t>
            </a:r>
          </a:p>
          <a:p>
            <a:pPr lvl="1" eaLnBrk="1" hangingPunct="1"/>
            <a:r>
              <a:rPr lang="en-US" dirty="0" smtClean="0"/>
              <a:t>No signs of infection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6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324600" cy="39624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AORTIC DISSECTION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7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Aortic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Aneurysms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315200" cy="4572000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en-US" dirty="0" smtClean="0"/>
              <a:t>Definition</a:t>
            </a:r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Char char=""/>
            </a:pPr>
            <a:r>
              <a:rPr lang="en-US" dirty="0" smtClean="0"/>
              <a:t>Outpouchings or dilations of the arterial wall</a:t>
            </a:r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None/>
            </a:pPr>
            <a:endParaRPr lang="en-US" dirty="0" smtClean="0"/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Char char=""/>
            </a:pPr>
            <a:r>
              <a:rPr lang="en-US" dirty="0" smtClean="0"/>
              <a:t>Common problems involving aorta</a:t>
            </a:r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None/>
            </a:pPr>
            <a:endParaRPr lang="en-US" dirty="0" smtClean="0"/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Char char=""/>
            </a:pPr>
            <a:r>
              <a:rPr lang="en-US" dirty="0" smtClean="0"/>
              <a:t>Occur in men more often than in women</a:t>
            </a:r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None/>
            </a:pPr>
            <a:endParaRPr lang="en-US" dirty="0" smtClean="0"/>
          </a:p>
          <a:p>
            <a:pPr marL="547688" lvl="1" eaLnBrk="1" hangingPunct="1">
              <a:spcBef>
                <a:spcPts val="375"/>
              </a:spcBef>
              <a:buFont typeface="Wingdings 2" pitchFamily="18" charset="2"/>
              <a:buChar char=""/>
            </a:pPr>
            <a:r>
              <a:rPr lang="en-US" dirty="0" smtClean="0"/>
              <a:t>Incidence ↑ with age</a:t>
            </a:r>
            <a:endParaRPr lang="en-US" sz="2600" dirty="0" smtClean="0">
              <a:cs typeface="Arial" charset="0"/>
            </a:endParaRPr>
          </a:p>
          <a:p>
            <a:pPr eaLnBrk="1" hangingPunct="1">
              <a:spcBef>
                <a:spcPts val="575"/>
              </a:spcBef>
              <a:buFontTx/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6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Dissection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5438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Not a type of aneurysm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Result of a tear in the intimal (innermost)lining of the arterial wall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Men&gt;women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Acute and life-threatening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Mortality rate 90% if acute dissection and not treated surgically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5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Aortic dissection</a:t>
            </a:r>
            <a:endParaRPr lang="en-US" dirty="0"/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228600" y="1609725"/>
            <a:ext cx="3352800" cy="4846638"/>
          </a:xfrm>
        </p:spPr>
        <p:txBody>
          <a:bodyPr/>
          <a:lstStyle/>
          <a:p>
            <a:r>
              <a:rPr lang="en-US" sz="2200" dirty="0" smtClean="0"/>
              <a:t>Tear in intimal lining allows blood to track between the intima and media, creating a false lumen of blood flow</a:t>
            </a:r>
          </a:p>
          <a:p>
            <a:endParaRPr lang="en-US" sz="2200" dirty="0" smtClean="0"/>
          </a:p>
          <a:p>
            <a:r>
              <a:rPr lang="en-US" sz="2200" dirty="0" smtClean="0"/>
              <a:t>With heart contraction, increased pressure on damaged area results in further dissection</a:t>
            </a:r>
          </a:p>
          <a:p>
            <a:endParaRPr lang="en-US" dirty="0" smtClean="0"/>
          </a:p>
        </p:txBody>
      </p:sp>
      <p:pic>
        <p:nvPicPr>
          <p:cNvPr id="849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7800"/>
            <a:ext cx="438467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Box 4"/>
          <p:cNvSpPr txBox="1">
            <a:spLocks noChangeArrowheads="1"/>
          </p:cNvSpPr>
          <p:nvPr/>
        </p:nvSpPr>
        <p:spPr bwMode="auto">
          <a:xfrm>
            <a:off x="3733800" y="54102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Retrieved from http://aorticclinic.com/images/aortic-dissection.jpg</a:t>
            </a:r>
          </a:p>
        </p:txBody>
      </p:sp>
    </p:spTree>
    <p:extLst>
      <p:ext uri="{BB962C8B-B14F-4D97-AF65-F5344CB8AC3E}">
        <p14:creationId xmlns:p14="http://schemas.microsoft.com/office/powerpoint/2010/main" val="209777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Clinical Manifestations:</a:t>
            </a:r>
            <a:br>
              <a:rPr lang="en-US" dirty="0" smtClean="0"/>
            </a:br>
            <a:r>
              <a:rPr lang="en-US" dirty="0" smtClean="0"/>
              <a:t>Aortic dissection</a:t>
            </a:r>
            <a:endParaRPr lang="en-US" dirty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Sudden, severe, pain in anterior chest </a:t>
            </a:r>
          </a:p>
          <a:p>
            <a:endParaRPr lang="en-US" dirty="0" smtClean="0"/>
          </a:p>
          <a:p>
            <a:r>
              <a:rPr lang="en-US" dirty="0" smtClean="0"/>
              <a:t>Radiation down spine into abdomen and legs</a:t>
            </a:r>
          </a:p>
          <a:p>
            <a:r>
              <a:rPr lang="en-US" dirty="0" smtClean="0"/>
              <a:t>“tearing” or “ripping”</a:t>
            </a:r>
          </a:p>
          <a:p>
            <a:endParaRPr lang="en-US" dirty="0" smtClean="0"/>
          </a:p>
          <a:p>
            <a:r>
              <a:rPr lang="en-US" dirty="0" smtClean="0"/>
              <a:t>Mimics MI</a:t>
            </a:r>
          </a:p>
          <a:p>
            <a:endParaRPr lang="en-US" dirty="0" smtClean="0"/>
          </a:p>
          <a:p>
            <a:r>
              <a:rPr lang="en-US" dirty="0" smtClean="0"/>
              <a:t>If involves aortic arch: </a:t>
            </a:r>
          </a:p>
          <a:p>
            <a:pPr lvl="1"/>
            <a:r>
              <a:rPr lang="en-US" dirty="0" smtClean="0"/>
              <a:t>Neuro deficiencies (decreased LOC, dizziness)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3653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Complications: Aortic dissection</a:t>
            </a:r>
            <a:endParaRPr lang="en-US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Cardiac tamponade</a:t>
            </a:r>
          </a:p>
          <a:p>
            <a:pPr lvl="1"/>
            <a:r>
              <a:rPr lang="en-US" dirty="0" smtClean="0"/>
              <a:t>Blood escapes from dissection into pericardial sac</a:t>
            </a:r>
          </a:p>
          <a:p>
            <a:pPr lvl="1"/>
            <a:r>
              <a:rPr lang="en-US" dirty="0" smtClean="0"/>
              <a:t>Hypotension, distended neck veins, muffled heart sounds</a:t>
            </a:r>
          </a:p>
          <a:p>
            <a:r>
              <a:rPr lang="en-US" dirty="0" smtClean="0"/>
              <a:t>Rupture</a:t>
            </a:r>
          </a:p>
          <a:p>
            <a:pPr lvl="1"/>
            <a:r>
              <a:rPr lang="en-US" dirty="0" smtClean="0"/>
              <a:t>May lead to hemorrhage in mediastinal, pleural, or abdominal cavity</a:t>
            </a:r>
          </a:p>
          <a:p>
            <a:pPr lvl="1"/>
            <a:r>
              <a:rPr lang="en-US" dirty="0" smtClean="0"/>
              <a:t>Results in death</a:t>
            </a:r>
          </a:p>
          <a:p>
            <a:r>
              <a:rPr lang="en-US" dirty="0" smtClean="0"/>
              <a:t>Occlusion of supply to vital organs</a:t>
            </a:r>
          </a:p>
          <a:p>
            <a:pPr lvl="1"/>
            <a:r>
              <a:rPr lang="en-US" dirty="0" smtClean="0"/>
              <a:t>Spinal cord, kidneys, and abdominal organs</a:t>
            </a:r>
          </a:p>
        </p:txBody>
      </p:sp>
    </p:spTree>
    <p:extLst>
      <p:ext uri="{BB962C8B-B14F-4D97-AF65-F5344CB8AC3E}">
        <p14:creationId xmlns:p14="http://schemas.microsoft.com/office/powerpoint/2010/main" val="2959214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Diagnostic studies	</a:t>
            </a:r>
            <a:endParaRPr lang="en-US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 x-ray</a:t>
            </a:r>
          </a:p>
          <a:p>
            <a:r>
              <a:rPr lang="en-US" dirty="0" smtClean="0"/>
              <a:t>EEG</a:t>
            </a:r>
          </a:p>
          <a:p>
            <a:pPr lvl="1"/>
            <a:r>
              <a:rPr lang="en-US" dirty="0" smtClean="0"/>
              <a:t>Rule out MI</a:t>
            </a:r>
          </a:p>
          <a:p>
            <a:r>
              <a:rPr lang="en-US" dirty="0" smtClean="0"/>
              <a:t>MRI</a:t>
            </a:r>
          </a:p>
          <a:p>
            <a:pPr lvl="1"/>
            <a:r>
              <a:rPr lang="en-US" dirty="0" smtClean="0"/>
              <a:t>Diagnostic procedure of choice</a:t>
            </a:r>
          </a:p>
          <a:p>
            <a:pPr lvl="1"/>
            <a:r>
              <a:rPr lang="en-US" dirty="0" smtClean="0"/>
              <a:t>Assists in determining severity of dissection</a:t>
            </a:r>
          </a:p>
          <a:p>
            <a:r>
              <a:rPr lang="en-US" dirty="0" smtClean="0"/>
              <a:t>Echocardiogram</a:t>
            </a:r>
          </a:p>
          <a:p>
            <a:pPr lvl="1"/>
            <a:r>
              <a:rPr lang="en-US" dirty="0" smtClean="0"/>
              <a:t>Left ventricular hypertrophy</a:t>
            </a:r>
          </a:p>
        </p:txBody>
      </p:sp>
    </p:spTree>
    <p:extLst>
      <p:ext uri="{BB962C8B-B14F-4D97-AF65-F5344CB8AC3E}">
        <p14:creationId xmlns:p14="http://schemas.microsoft.com/office/powerpoint/2010/main" val="42967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Collaborative Care</a:t>
            </a:r>
            <a:endParaRPr lang="en-US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the BP </a:t>
            </a:r>
          </a:p>
          <a:p>
            <a:pPr lvl="1"/>
            <a:r>
              <a:rPr lang="en-US" dirty="0" smtClean="0"/>
              <a:t>Sodium nitroprusside (Nipride)</a:t>
            </a:r>
          </a:p>
          <a:p>
            <a:pPr lvl="1"/>
            <a:r>
              <a:rPr lang="en-US" dirty="0" smtClean="0"/>
              <a:t>Calcium channel blockers</a:t>
            </a:r>
          </a:p>
          <a:p>
            <a:pPr lvl="1"/>
            <a:r>
              <a:rPr lang="en-US" dirty="0" smtClean="0"/>
              <a:t>ACE inhibitors</a:t>
            </a:r>
          </a:p>
          <a:p>
            <a:r>
              <a:rPr lang="en-US" dirty="0" smtClean="0"/>
              <a:t>Decrease myocardial contractility</a:t>
            </a:r>
          </a:p>
          <a:p>
            <a:pPr lvl="1"/>
            <a:r>
              <a:rPr lang="el-GR" i="1" dirty="0" smtClean="0"/>
              <a:t>Β</a:t>
            </a:r>
            <a:r>
              <a:rPr lang="en-US" dirty="0" smtClean="0"/>
              <a:t>- blockers</a:t>
            </a:r>
          </a:p>
          <a:p>
            <a:pPr lvl="2"/>
            <a:r>
              <a:rPr lang="en-US" dirty="0" smtClean="0"/>
              <a:t>Esmolol (Brevibloc)</a:t>
            </a:r>
          </a:p>
          <a:p>
            <a:pPr lvl="3"/>
            <a:r>
              <a:rPr lang="en-US" dirty="0" smtClean="0"/>
              <a:t>Rapid onset and short ½ life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951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Collaborative care</a:t>
            </a:r>
            <a:endParaRPr lang="en-US" dirty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conservatively</a:t>
            </a:r>
          </a:p>
          <a:p>
            <a:pPr lvl="1"/>
            <a:r>
              <a:rPr lang="en-US" dirty="0" smtClean="0"/>
              <a:t>If no symptoms and complications</a:t>
            </a:r>
          </a:p>
          <a:p>
            <a:pPr lvl="2"/>
            <a:r>
              <a:rPr lang="en-US" dirty="0" smtClean="0"/>
              <a:t>Pain relief</a:t>
            </a:r>
          </a:p>
          <a:p>
            <a:pPr lvl="2"/>
            <a:r>
              <a:rPr lang="en-US" dirty="0" smtClean="0"/>
              <a:t>Blood transfusion </a:t>
            </a:r>
          </a:p>
          <a:p>
            <a:pPr lvl="2"/>
            <a:r>
              <a:rPr lang="en-US" dirty="0" smtClean="0"/>
              <a:t>Management of heart failure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Surgical Therapy</a:t>
            </a:r>
          </a:p>
          <a:p>
            <a:pPr lvl="1"/>
            <a:r>
              <a:rPr lang="en-US" dirty="0" smtClean="0"/>
              <a:t>If ineffective drug therapy of complications of aortic dissection are present</a:t>
            </a:r>
          </a:p>
          <a:p>
            <a:pPr lvl="2"/>
            <a:r>
              <a:rPr lang="en-US" dirty="0" smtClean="0"/>
              <a:t>30-day mortality of acute aortic dissections is 10 – 28%</a:t>
            </a:r>
          </a:p>
          <a:p>
            <a:pPr lvl="3"/>
            <a:r>
              <a:rPr lang="en-US" dirty="0" smtClean="0"/>
              <a:t>MI, cerebral ischemia, uncontrolled bleeding, abdominal ischemia, sepsis, multiorgan failure</a:t>
            </a:r>
          </a:p>
        </p:txBody>
      </p:sp>
    </p:spTree>
    <p:extLst>
      <p:ext uri="{BB962C8B-B14F-4D97-AF65-F5344CB8AC3E}">
        <p14:creationId xmlns:p14="http://schemas.microsoft.com/office/powerpoint/2010/main" val="4117997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22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Nursing management	</a:t>
            </a:r>
            <a:endParaRPr lang="en-US" dirty="0"/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27638"/>
          </a:xfrm>
        </p:spPr>
        <p:txBody>
          <a:bodyPr>
            <a:normAutofit/>
          </a:bodyPr>
          <a:lstStyle/>
          <a:p>
            <a:r>
              <a:rPr lang="en-US" dirty="0" smtClean="0"/>
              <a:t>Preoperatively</a:t>
            </a:r>
          </a:p>
          <a:p>
            <a:pPr lvl="1"/>
            <a:r>
              <a:rPr lang="en-US" dirty="0" smtClean="0"/>
              <a:t>Semi-Fowler position</a:t>
            </a:r>
          </a:p>
          <a:p>
            <a:pPr lvl="1"/>
            <a:r>
              <a:rPr lang="en-US" dirty="0" smtClean="0"/>
              <a:t>Quiet environment</a:t>
            </a:r>
          </a:p>
          <a:p>
            <a:pPr lvl="1"/>
            <a:r>
              <a:rPr lang="en-US" dirty="0" smtClean="0"/>
              <a:t>Pain medications</a:t>
            </a:r>
          </a:p>
          <a:p>
            <a:pPr lvl="1"/>
            <a:r>
              <a:rPr lang="en-US" dirty="0" smtClean="0"/>
              <a:t>IV administration of antihypertensive drug</a:t>
            </a:r>
          </a:p>
          <a:p>
            <a:pPr lvl="1"/>
            <a:r>
              <a:rPr lang="en-US" dirty="0" smtClean="0"/>
              <a:t>Continuous ECG monitoring</a:t>
            </a:r>
          </a:p>
          <a:p>
            <a:pPr lvl="1"/>
            <a:r>
              <a:rPr lang="en-US" dirty="0" smtClean="0"/>
              <a:t>Assess for changes in CMS</a:t>
            </a:r>
          </a:p>
          <a:p>
            <a:pPr lvl="1"/>
            <a:r>
              <a:rPr lang="en-US" dirty="0" smtClean="0"/>
              <a:t>Frequent VS</a:t>
            </a:r>
          </a:p>
          <a:p>
            <a:r>
              <a:rPr lang="en-US" dirty="0" smtClean="0"/>
              <a:t>Discharge teaching</a:t>
            </a:r>
          </a:p>
          <a:p>
            <a:pPr lvl="1"/>
            <a:r>
              <a:rPr lang="en-US" dirty="0" smtClean="0"/>
              <a:t>Antihypertensive drugs</a:t>
            </a:r>
          </a:p>
          <a:p>
            <a:pPr lvl="2"/>
            <a:r>
              <a:rPr lang="en-US" dirty="0" smtClean="0"/>
              <a:t>SE, action, drug regimen</a:t>
            </a:r>
          </a:p>
          <a:p>
            <a:pPr lvl="1"/>
            <a:r>
              <a:rPr lang="en-US" dirty="0" smtClean="0"/>
              <a:t>Follow-up and reoccurrence of symptoms</a:t>
            </a:r>
          </a:p>
        </p:txBody>
      </p:sp>
    </p:spTree>
    <p:extLst>
      <p:ext uri="{BB962C8B-B14F-4D97-AF65-F5344CB8AC3E}">
        <p14:creationId xmlns:p14="http://schemas.microsoft.com/office/powerpoint/2010/main" val="344209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Clinical Manifestations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4267200" cy="4800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b="1" i="1" dirty="0" smtClean="0"/>
              <a:t>Ascending aorta/aortic arch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Produce angina 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Hoarseness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If presses on superior vena cava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200" dirty="0" smtClean="0"/>
              <a:t>Decreased venous return can cause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200" dirty="0" smtClean="0"/>
              <a:t>Distended neck veins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200" dirty="0" smtClean="0"/>
              <a:t>Edema of head and arms </a:t>
            </a:r>
          </a:p>
        </p:txBody>
      </p:sp>
      <p:pic>
        <p:nvPicPr>
          <p:cNvPr id="66564" name="Picture 2" descr="http://rds.yahoo.com/_ylt=A9iby6GksuVG_VMB1mmjzbkF/SIG=12476g90t/EXP=1189544996/**http%3A/www.slrctsurgery.com/images/taa_img02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862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15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096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Clinical Manifestations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4648200" cy="51054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/>
              <a:t>Abdominal </a:t>
            </a:r>
            <a:r>
              <a:rPr lang="en-US" b="1" i="1" dirty="0"/>
              <a:t>aortic aneurysms (AAA)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Often asymptomatic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Frequently detected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On physical exam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Pulsatile mass in periumbilical area</a:t>
            </a:r>
          </a:p>
          <a:p>
            <a:pPr marL="1097280" lvl="3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Bruit may be auscultated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/>
              <a:t>When patient examined for unrelated problem (i.e., CT scan, abdominal x-ray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67588" name="AutoShape 2" descr="http://rds.yahoo.com/_ylt=A9iby4MCs.VG02sAEiujzbkF/SIG=129h2nndl/EXP=1189545090/**http%3A/www.gsirichmond.com/images-active/Aneurysm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Perpetua" pitchFamily="18" charset="0"/>
            </a:endParaRPr>
          </a:p>
        </p:txBody>
      </p:sp>
      <p:pic>
        <p:nvPicPr>
          <p:cNvPr id="67589" name="Picture 4" descr="http://rds.yahoo.com/_ylt=A9iby4MCs.VG02sAEiujzbkF/SIG=129h2nndl/EXP=1189545090/**http%3A/www.gsirichmond.com/images-active/Aneurysm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924" y="1066800"/>
            <a:ext cx="410797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50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73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Clinical Manifestations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467600" cy="46482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Abdominal Aortic Aneurysms (AAA), (con’t)</a:t>
            </a:r>
          </a:p>
          <a:p>
            <a:pPr lvl="1" eaLnBrk="1" hangingPunct="1"/>
            <a:r>
              <a:rPr lang="en-US" dirty="0" smtClean="0"/>
              <a:t>May mimic pain associated with abdominal or back disorders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May spontaneously embolize plaque</a:t>
            </a:r>
          </a:p>
          <a:p>
            <a:pPr lvl="2" eaLnBrk="1" hangingPunct="1"/>
            <a:r>
              <a:rPr lang="en-US" sz="2400" dirty="0" smtClean="0"/>
              <a:t>Causing “blue toe syndrome”</a:t>
            </a:r>
          </a:p>
          <a:p>
            <a:pPr lvl="3" eaLnBrk="1" hangingPunct="1"/>
            <a:r>
              <a:rPr lang="en-US" sz="2400" dirty="0" smtClean="0"/>
              <a:t> </a:t>
            </a:r>
            <a:r>
              <a:rPr lang="en-US" dirty="0" smtClean="0"/>
              <a:t>patchy mottling of feet/toes with presence of palpable pedal pulses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1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Aortic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Aneurysm Complications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7772400" cy="5486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b="1" i="1" dirty="0" smtClean="0"/>
              <a:t>Rupture</a:t>
            </a:r>
            <a:r>
              <a:rPr lang="en-US" sz="2800" dirty="0" smtClean="0"/>
              <a:t>- serious complication related to untreated aneurysm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600" i="1" dirty="0" smtClean="0"/>
              <a:t>Posterior rupture</a:t>
            </a:r>
          </a:p>
          <a:p>
            <a:pPr lvl="3" eaLnBrk="1" hangingPunct="1">
              <a:buFont typeface="Arial" charset="0"/>
              <a:buChar char="–"/>
            </a:pPr>
            <a:r>
              <a:rPr lang="en-US" sz="2200" dirty="0" smtClean="0"/>
              <a:t>Bleeding may be tamponaded by surrounding structures, thus preventing exsanguination and death</a:t>
            </a:r>
          </a:p>
          <a:p>
            <a:pPr lvl="3" eaLnBrk="1" hangingPunct="1">
              <a:buFont typeface="Arial" charset="0"/>
              <a:buChar char="–"/>
            </a:pPr>
            <a:r>
              <a:rPr lang="en-US" sz="2200" dirty="0" smtClean="0"/>
              <a:t>Severe pain</a:t>
            </a:r>
          </a:p>
          <a:p>
            <a:pPr lvl="3" eaLnBrk="1" hangingPunct="1">
              <a:buFont typeface="Arial" charset="0"/>
              <a:buChar char="–"/>
            </a:pPr>
            <a:r>
              <a:rPr lang="en-US" sz="2200" dirty="0" smtClean="0"/>
              <a:t>May/may not have back/flank ecchymosis</a:t>
            </a:r>
          </a:p>
          <a:p>
            <a:pPr lvl="3" eaLnBrk="1" hangingPunct="1">
              <a:buFont typeface="Wingdings 2" pitchFamily="18" charset="2"/>
              <a:buNone/>
            </a:pPr>
            <a:endParaRPr lang="en-US" sz="2200" dirty="0" smtClean="0"/>
          </a:p>
          <a:p>
            <a:pPr lvl="2" eaLnBrk="1" hangingPunct="1">
              <a:buFont typeface="Arial" charset="0"/>
              <a:buChar char="•"/>
            </a:pPr>
            <a:r>
              <a:rPr lang="en-US" sz="2600" i="1" dirty="0" smtClean="0"/>
              <a:t>Anterior rupture</a:t>
            </a:r>
          </a:p>
          <a:p>
            <a:pPr lvl="3" eaLnBrk="1" hangingPunct="1">
              <a:buFont typeface="Arial" charset="0"/>
              <a:buChar char="–"/>
            </a:pPr>
            <a:r>
              <a:rPr lang="en-US" sz="2200" dirty="0" smtClean="0"/>
              <a:t>Massive hemorrhage </a:t>
            </a:r>
          </a:p>
          <a:p>
            <a:pPr lvl="3" eaLnBrk="1" hangingPunct="1">
              <a:buFont typeface="Arial" charset="0"/>
              <a:buChar char="–"/>
            </a:pPr>
            <a:r>
              <a:rPr lang="en-US" sz="2200" dirty="0" smtClean="0"/>
              <a:t>Most do not survive long enough to get to the hospital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7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Aortic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Aneurysm Collaborative Care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315200" cy="3886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Goal - prevent aneurysm from rupturing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Early detection/treatment imperative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Once detected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2400" dirty="0" smtClean="0"/>
              <a:t>Studies done to determine size and location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2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7543800" cy="441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b="1" i="1" dirty="0" smtClean="0"/>
              <a:t>Nursing Assessment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Thorough history and physical exam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Watch for signs of cardiac, pulmonary, cerebral, lower extremity vascular problems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Establish baseline data to compare postoperatively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Note quality and character of peripheral pulses and neurologic status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2000" dirty="0" smtClean="0"/>
              <a:t>Mark/document pedal pulse sites and any skin lesions on lower extremities before surgery </a:t>
            </a: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Aortic Aneurysm Nursing Management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391400" cy="50292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i="1" dirty="0" smtClean="0"/>
              <a:t>Nursing Assessment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Monitor for indications of rupture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Diaphoresis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Paleness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Weakness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Tachycardia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Abdominal, back, groin or periumbilical pain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Changes in level of consciousness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Pulsating abdominal mass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5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927779312,D:\Data\Winona State University\N411 Fall 2008\Cardiac LEctures\Aortic Aneurysm\Media.ppc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927779312,D:\Data\Winona State University\N411 Fall 2008\Cardiac LEctures\Aortic Aneurysm\Media.ppc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927779312,D:\Data\Winona State University\N411 Fall 2008\Cardiac LEctures\Aortic Aneurysm\Media.ppc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927779312,D:\Data\Winona State University\N411 Fall 2008\Cardiac LEctures\Aortic Aneurysm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927779312,D:\Data\Winona State University\N411 Fall 2008\Cardiac LEctures\Aortic Aneurysm\Media.ppc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927779312,D:\Data\Winona State University\N411 Fall 2008\Cardiac LEctures\Aortic Aneurysm\Media.ppc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927779312,D:\Data\Winona State University\N411 Fall 2008\Cardiac LEctures\Aortic Aneurysm\Media.ppc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927779312,D:\Data\Winona State University\N411 Fall 2008\Cardiac LEctures\Aortic Aneurysm\Media.ppc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927779312,D:\Data\Winona State University\N411 Fall 2008\Cardiac LEctures\Aortic Aneurysm\Media.ppc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927779312,D:\Data\Winona State University\N411 Fall 2008\Cardiac LEctures\Aortic Aneurysm\Media.ppc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927779312,D:\Data\Winona State University\N411 Fall 2008\Cardiac LEctures\Aortic Aneurysm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927779312,D:\Data\Winona State University\N411 Fall 2008\Cardiac LEctures\Aortic Aneurysm\Media.ppc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927779312,D:\Data\Winona State University\N411 Fall 2008\Cardiac LEctures\Aortic Aneurysm\Media.ppcx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927779312,D:\Data\Winona State University\N411 Fall 2008\Cardiac LEctures\Aortic Aneurysm\Media.ppc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927779312,D:\Data\Winona State University\N411 Fall 2008\Cardiac LEctures\Aortic Aneurysm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927779312,D:\Data\Winona State University\N411 Fall 2008\Cardiac LEctures\Aortic Aneurysm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114B579-8DD0-49B6-AE34-D517E53148C8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927779312,D:\Data\Winona State University\N411 Fall 2008\Cardiac LEctures\Aortic Aneurysm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9B77AAD-FC20-4E16-A2B0-F0F961864E51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927779312,D:\Data\Winona State University\N411 Fall 2008\Cardiac LEctures\Aortic Aneurysm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927779312,D:\Data\Winona State University\N411 Fall 2008\Cardiac LEctures\Aortic Aneurysm\Media.ppc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927779312,D:\Data\Winona State University\N411 Fall 2008\Cardiac LEctures\Aortic Aneurysm\Media.ppc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941</Words>
  <Application>Microsoft Office PowerPoint</Application>
  <PresentationFormat>On-screen Show (4:3)</PresentationFormat>
  <Paragraphs>256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PowerPoint Presentation</vt:lpstr>
      <vt:lpstr>Aortic Aneurysms</vt:lpstr>
      <vt:lpstr>Clinical Manifestations Aortic Aneurysm</vt:lpstr>
      <vt:lpstr>Clinical Manifestations Aortic Aneurysm</vt:lpstr>
      <vt:lpstr>Clinical Manifestations Aortic Aneurysm</vt:lpstr>
      <vt:lpstr>Aortic Aneurysm Complications</vt:lpstr>
      <vt:lpstr>Aortic Aneurysm Collaborative Care</vt:lpstr>
      <vt:lpstr>Aortic Aneurysm Nursing Management</vt:lpstr>
      <vt:lpstr>Aortic Aneurysm Nursing Management</vt:lpstr>
      <vt:lpstr> Aortic Aneurysm Nursing Management</vt:lpstr>
      <vt:lpstr> Aortic Aneurysm Nursing Management</vt:lpstr>
      <vt:lpstr>Aortic Aneurysm Nursing Management</vt:lpstr>
      <vt:lpstr>Aortic Aneurysm Nursing Management</vt:lpstr>
      <vt:lpstr>Aortic Aneurysm Nursing Management</vt:lpstr>
      <vt:lpstr>Aortic Aneurysm Nursing Management</vt:lpstr>
      <vt:lpstr> Aortic Aneurysm Nursing Management</vt:lpstr>
      <vt:lpstr> Aortic Aneurysm Nursing Management</vt:lpstr>
      <vt:lpstr> Aortic Aneurysm Nursing Management</vt:lpstr>
      <vt:lpstr>PowerPoint Presentation</vt:lpstr>
      <vt:lpstr> aortic Dissection</vt:lpstr>
      <vt:lpstr>Aortic dissection</vt:lpstr>
      <vt:lpstr>Clinical Manifestations: Aortic dissection</vt:lpstr>
      <vt:lpstr>Complications: Aortic dissection</vt:lpstr>
      <vt:lpstr>Diagnostic studies </vt:lpstr>
      <vt:lpstr>Collaborative Care</vt:lpstr>
      <vt:lpstr>Collaborative care</vt:lpstr>
      <vt:lpstr>Nursing 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2012-12-17T21:57:06Z</dcterms:created>
  <dcterms:modified xsi:type="dcterms:W3CDTF">2013-01-06T22:59:12Z</dcterms:modified>
</cp:coreProperties>
</file>